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20"/>
  </p:notesMasterIdLst>
  <p:sldIdLst>
    <p:sldId id="533" r:id="rId3"/>
    <p:sldId id="510" r:id="rId4"/>
    <p:sldId id="527" r:id="rId5"/>
    <p:sldId id="472" r:id="rId6"/>
    <p:sldId id="520" r:id="rId7"/>
    <p:sldId id="512" r:id="rId8"/>
    <p:sldId id="518" r:id="rId9"/>
    <p:sldId id="521" r:id="rId10"/>
    <p:sldId id="531" r:id="rId11"/>
    <p:sldId id="523" r:id="rId12"/>
    <p:sldId id="532" r:id="rId13"/>
    <p:sldId id="522" r:id="rId14"/>
    <p:sldId id="529" r:id="rId15"/>
    <p:sldId id="530" r:id="rId16"/>
    <p:sldId id="507" r:id="rId17"/>
    <p:sldId id="501" r:id="rId18"/>
    <p:sldId id="534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幼圆" panose="02010509060101010101" pitchFamily="49" charset="-122"/>
      <p:regular r:id="rId27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84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83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93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82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长方体的体积（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8EB43A3E-65EB-4DD7-ACFB-D3E4F5C4F9F5}"/>
              </a:ext>
            </a:extLst>
          </p:cNvPr>
          <p:cNvGrpSpPr/>
          <p:nvPr userDrawn="1"/>
        </p:nvGrpSpPr>
        <p:grpSpPr>
          <a:xfrm>
            <a:off x="8003462" y="4742446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E6A3ED87-8C2E-48FE-83B4-E8FE3BBD8BF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3824A3A7-63C3-4E8F-9BA8-E04425550CAE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8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4.emf"/><Relationship Id="rId7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5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1" name="矩形 20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4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5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单圆角矩形 25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单圆角矩形 29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785942" y="1435155"/>
            <a:ext cx="7361632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长方体的体积（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2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圆角矩形 32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4" name="圆角矩形 33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5" name="圆角矩形 34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7" name="圆角矩形 36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8" name="矩形 37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长方体（二）</a:t>
            </a:r>
          </a:p>
        </p:txBody>
      </p:sp>
      <p:sp>
        <p:nvSpPr>
          <p:cNvPr id="39" name="圆角矩形 38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40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1" name="组合 40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3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14657" y="339502"/>
            <a:ext cx="833380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一个长方体水池，底面长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12dm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，宽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6dm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。如果要向这个池子里注入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2dm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高的水，需要多少升水？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763688" y="1762819"/>
            <a:ext cx="350046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= </a:t>
            </a:r>
            <a:r>
              <a:rPr lang="en-US" altLang="zh-CN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=12×6×2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=144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dm³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2" name="Picture 2" descr="http://www.51zxw.net/bbs/UploadFile/2012-1/2012141123152859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 l="17578" t="20312" r="10937" b="15625"/>
          <a:stretch>
            <a:fillRect/>
          </a:stretch>
        </p:blipFill>
        <p:spPr bwMode="auto">
          <a:xfrm>
            <a:off x="6072198" y="2000246"/>
            <a:ext cx="2657145" cy="1785950"/>
          </a:xfrm>
          <a:prstGeom prst="rect">
            <a:avLst/>
          </a:prstGeom>
          <a:noFill/>
        </p:spPr>
      </p:pic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2123728" y="2963728"/>
            <a:ext cx="35004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=144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1547664" y="3651870"/>
            <a:ext cx="35004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答：需要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144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升水。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3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539551" y="339502"/>
            <a:ext cx="8254569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5.A4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复印纸是老师们常用的办公材料，一张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纸张的面积大约是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610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平方厘米，那怎样快速地求出一包纸的体积呢？</a:t>
            </a:r>
          </a:p>
        </p:txBody>
      </p:sp>
      <p:pic>
        <p:nvPicPr>
          <p:cNvPr id="13" name="Picture 2" descr="http://image7.buy.ccb.com/images/52551028/1368625281728_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57822" y="1707654"/>
            <a:ext cx="2214578" cy="2214578"/>
          </a:xfrm>
          <a:prstGeom prst="rect">
            <a:avLst/>
          </a:prstGeom>
          <a:noFill/>
        </p:spPr>
      </p:pic>
      <p:sp>
        <p:nvSpPr>
          <p:cNvPr id="14" name="矩形 13"/>
          <p:cNvSpPr/>
          <p:nvPr/>
        </p:nvSpPr>
        <p:spPr>
          <a:xfrm>
            <a:off x="737907" y="2571750"/>
            <a:ext cx="4896544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答：我们只需要测量一包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纸的高度，用一张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纸张的面积乘一包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A4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纸的高度，就可以快速地求出一包纸的体积了。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96044" y="339502"/>
            <a:ext cx="8180412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将一个长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8cm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、宽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5cm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、高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3cm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的长方体裁成一个体积最大的正方体，这个正方体的体积是多少？结合下边的图想一想，再算一算。（单位：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683568" y="1756357"/>
            <a:ext cx="52864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因为正方体的棱长都是相等的，要裁成一个体积最大的正方体，它的棱长肯定是长、宽、高中的某一条，所以它的棱长只可能是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3cm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2324" y="1774969"/>
            <a:ext cx="251185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1619672" y="3342037"/>
            <a:ext cx="20717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= a³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=3×3×3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=27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4"/>
          <p:cNvSpPr>
            <a:spLocks noChangeArrowheads="1"/>
          </p:cNvSpPr>
          <p:nvPr/>
        </p:nvSpPr>
        <p:spPr bwMode="auto">
          <a:xfrm>
            <a:off x="3779912" y="4054301"/>
            <a:ext cx="47775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答：这个正方体的体积是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27cm³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539551" y="339502"/>
            <a:ext cx="7992889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将一个长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厘米、宽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厘米、高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厘米的长方体裁成一个体积最大的正方体，这个正方体的体积是多少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1707654"/>
            <a:ext cx="1902129" cy="146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827584" y="1707654"/>
            <a:ext cx="52864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因为正方体的棱长都是相等的，要裁成一个体积最大的正方体，它的棱长肯定是长、宽、高中的某一条，所以它的棱长只可能是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4cm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1115616" y="3219822"/>
            <a:ext cx="20717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= a³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=4×4×4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=64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3275855" y="3939902"/>
            <a:ext cx="48544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答：这个正方体的体积是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64cm³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539552" y="339502"/>
            <a:ext cx="835292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小华将一块棱长为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厘米的正方体橡皮泥捏成了一个底面积是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平方厘米的长方体，这个长方体的高是多少？</a:t>
            </a: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755575" y="1908374"/>
            <a:ext cx="803854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因为都是用同一个橡皮泥捏成的，所以长方体和正方体的体积是相等的。</a:t>
            </a: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827584" y="2643758"/>
            <a:ext cx="31432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=a³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=8×8×8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=512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4572000" y="2750156"/>
            <a:ext cx="23574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长方体体积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Sh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4731406" y="3058987"/>
            <a:ext cx="192882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h = V÷S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=512÷40</a:t>
            </a: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=12.8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2293396" y="4126309"/>
            <a:ext cx="45108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答：长方体的高是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12.8cm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1" grpId="0"/>
      <p:bldP spid="12" grpId="0"/>
      <p:bldP spid="13" grpId="0"/>
      <p:bldP spid="14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1349212" y="2427734"/>
            <a:ext cx="628654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长方体和正方体另外一个体积计算公式：</a:t>
            </a: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V = </a:t>
            </a:r>
            <a:r>
              <a:rPr lang="en-US" altLang="zh-CN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Sh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F6741EE-8E0D-4177-855B-3876FDBACA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10D7749F-E650-463A-B713-D75BCC6332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p0.so.qhmsg.com/t01280bdd5e2ba240a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500" t="47536" r="64285"/>
          <a:stretch>
            <a:fillRect/>
          </a:stretch>
        </p:blipFill>
        <p:spPr bwMode="auto">
          <a:xfrm flipH="1">
            <a:off x="7286644" y="3291830"/>
            <a:ext cx="1500166" cy="1146290"/>
          </a:xfrm>
          <a:prstGeom prst="rect">
            <a:avLst/>
          </a:prstGeom>
          <a:noFill/>
        </p:spPr>
      </p:pic>
      <p:sp>
        <p:nvSpPr>
          <p:cNvPr id="18" name="矩形 17"/>
          <p:cNvSpPr/>
          <p:nvPr/>
        </p:nvSpPr>
        <p:spPr>
          <a:xfrm>
            <a:off x="611560" y="1059582"/>
            <a:ext cx="812794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复印纸是老师们常用的办公材料，一张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纸张的面积大约是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610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平方厘米，那怎样快速地求出一包纸的体积呢？</a:t>
            </a:r>
          </a:p>
        </p:txBody>
      </p:sp>
      <p:sp>
        <p:nvSpPr>
          <p:cNvPr id="19" name="云形标注 18"/>
          <p:cNvSpPr/>
          <p:nvPr/>
        </p:nvSpPr>
        <p:spPr>
          <a:xfrm>
            <a:off x="4860032" y="2571750"/>
            <a:ext cx="3786182" cy="937814"/>
          </a:xfrm>
          <a:prstGeom prst="cloudCallout">
            <a:avLst>
              <a:gd name="adj1" fmla="val 25320"/>
              <a:gd name="adj2" fmla="val 8994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pic>
        <p:nvPicPr>
          <p:cNvPr id="18434" name="Picture 2" descr="http://image7.buy.ccb.com/images/52551028/1368625281728_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500312"/>
            <a:ext cx="2214578" cy="2214578"/>
          </a:xfrm>
          <a:prstGeom prst="rect">
            <a:avLst/>
          </a:prstGeom>
          <a:noFill/>
        </p:spPr>
      </p:pic>
      <p:sp>
        <p:nvSpPr>
          <p:cNvPr id="16" name="矩形 15"/>
          <p:cNvSpPr/>
          <p:nvPr/>
        </p:nvSpPr>
        <p:spPr>
          <a:xfrm>
            <a:off x="5327222" y="2604849"/>
            <a:ext cx="32052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学习了今天的知识，看看能不能解决。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39552" y="987574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先算一算下列图形的体积，再读一读，想一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想。（单位：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dm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956420"/>
            <a:ext cx="56578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1857356" y="3578376"/>
            <a:ext cx="1500198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sz="20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=5×3×4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=60dm³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4000496" y="3578376"/>
            <a:ext cx="150019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V=2×2×6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=24dm³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5929322" y="3578376"/>
            <a:ext cx="150019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V=3×3×3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=27dm³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r="64646"/>
          <a:stretch>
            <a:fillRect/>
          </a:stretch>
        </p:blipFill>
        <p:spPr bwMode="auto">
          <a:xfrm>
            <a:off x="899592" y="771550"/>
            <a:ext cx="2714644" cy="230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1187624" y="3003798"/>
            <a:ext cx="18573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=5×3×4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=15×4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=60dm³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2042600" y="1624816"/>
            <a:ext cx="228601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4427985" y="699542"/>
            <a:ext cx="424847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可以表示长和宽的乘积，还可以表示长方体底面的面积，称为底面积。</a:t>
            </a:r>
          </a:p>
        </p:txBody>
      </p:sp>
      <p:sp>
        <p:nvSpPr>
          <p:cNvPr id="25" name="矩形 4"/>
          <p:cNvSpPr>
            <a:spLocks noChangeArrowheads="1"/>
          </p:cNvSpPr>
          <p:nvPr/>
        </p:nvSpPr>
        <p:spPr bwMode="auto">
          <a:xfrm>
            <a:off x="4283968" y="3219822"/>
            <a:ext cx="43204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长方体的体积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底面积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     =S × h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=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Sh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72155" y="339502"/>
            <a:ext cx="8424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我们利用这个公式来验证一下另外两个图形。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 l="36616" r="36868"/>
          <a:stretch>
            <a:fillRect/>
          </a:stretch>
        </p:blipFill>
        <p:spPr bwMode="auto">
          <a:xfrm>
            <a:off x="683568" y="1203028"/>
            <a:ext cx="1571636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2326642" y="1774532"/>
            <a:ext cx="1571636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V=2×2×6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=24dm³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6255732" y="1709588"/>
            <a:ext cx="1571636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V=3×3×3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=27dm³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 l="72222"/>
          <a:stretch>
            <a:fillRect/>
          </a:stretch>
        </p:blipFill>
        <p:spPr bwMode="auto">
          <a:xfrm>
            <a:off x="4541220" y="1131590"/>
            <a:ext cx="1646442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2398080" y="2703226"/>
            <a:ext cx="26059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S=2×2=4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cm²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2398080" y="3203292"/>
            <a:ext cx="1571636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S×h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=4×6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=24dm³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6184294" y="2703226"/>
            <a:ext cx="2492162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S=3×3=9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dm²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4"/>
          <p:cNvSpPr>
            <a:spLocks noChangeArrowheads="1"/>
          </p:cNvSpPr>
          <p:nvPr/>
        </p:nvSpPr>
        <p:spPr bwMode="auto">
          <a:xfrm>
            <a:off x="6184294" y="3203292"/>
            <a:ext cx="1571636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S×h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=9×3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=27dm³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7" grpId="0"/>
      <p:bldP spid="18" grpId="0"/>
      <p:bldP spid="21" grpId="0"/>
      <p:bldP spid="22" grpId="0"/>
      <p:bldP spid="23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467544" y="339502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填一填。</a:t>
            </a: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971600" y="1147574"/>
          <a:ext cx="6453189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4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4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4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4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41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rowSpan="3">
                  <a:txBody>
                    <a:bodyPr/>
                    <a:lstStyle/>
                    <a:p>
                      <a:endParaRPr lang="en-US" altLang="zh-CN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长方体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底面积（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cm²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高（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cm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体积（</a:t>
                      </a:r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cm³</a:t>
                      </a:r>
                      <a:r>
                        <a:rPr lang="zh-CN" altLang="en-US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105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37.8</a:t>
                      </a:r>
                      <a:endParaRPr lang="zh-CN" altLang="en-US" sz="20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3498720" y="1923678"/>
            <a:ext cx="8572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4429124" y="1923678"/>
            <a:ext cx="1071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150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827584" y="2571750"/>
            <a:ext cx="36015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如果已知长方体的体积和高，怎样求它的底面积呢？</a:t>
            </a: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1184774" y="3286130"/>
            <a:ext cx="18573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= 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Sh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1184774" y="3714758"/>
            <a:ext cx="24511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 = 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V÷h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5572132" y="1203598"/>
            <a:ext cx="1071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4599360" y="2499742"/>
            <a:ext cx="34290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如果已知长方体的体积和底面积，怎样求它的高呢？你能解决吗？</a:t>
            </a:r>
          </a:p>
        </p:txBody>
      </p:sp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5113864" y="3614802"/>
            <a:ext cx="18573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 = V÷S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6660232" y="1591040"/>
            <a:ext cx="1071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4.2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11560" y="951920"/>
            <a:ext cx="667109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求下面图形的体积（单位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8"/>
            <a:ext cx="1785950" cy="218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1643042" y="3143254"/>
            <a:ext cx="8572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40cm²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2571736" y="2357436"/>
            <a:ext cx="8572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11.5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577065" y="1799074"/>
            <a:ext cx="1374083" cy="1223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矩形 4"/>
          <p:cNvSpPr>
            <a:spLocks noChangeArrowheads="1"/>
          </p:cNvSpPr>
          <p:nvPr/>
        </p:nvSpPr>
        <p:spPr bwMode="auto">
          <a:xfrm>
            <a:off x="6732240" y="2171640"/>
            <a:ext cx="8572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16cm²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4"/>
          <p:cNvSpPr>
            <a:spLocks noChangeArrowheads="1"/>
          </p:cNvSpPr>
          <p:nvPr/>
        </p:nvSpPr>
        <p:spPr bwMode="auto">
          <a:xfrm>
            <a:off x="2771800" y="2931790"/>
            <a:ext cx="208823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S×h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=40×11.5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=460cm³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6156176" y="2859782"/>
            <a:ext cx="2101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 = 4×4 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4"/>
          <p:cNvSpPr>
            <a:spLocks noChangeArrowheads="1"/>
          </p:cNvSpPr>
          <p:nvPr/>
        </p:nvSpPr>
        <p:spPr bwMode="auto">
          <a:xfrm>
            <a:off x="6444208" y="3147814"/>
            <a:ext cx="150019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S×h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=16×4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=64cm³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23" grpId="0"/>
      <p:bldP spid="24" grpId="0"/>
      <p:bldP spid="25" grpId="0"/>
      <p:bldP spid="26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323528" y="339502"/>
            <a:ext cx="856895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一块体积为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30m³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的长方体大理石，底面是面积为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6m²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的长方形，这块大理石的高是多少米？</a:t>
            </a:r>
          </a:p>
        </p:txBody>
      </p:sp>
      <p:pic>
        <p:nvPicPr>
          <p:cNvPr id="11266" name="Picture 2" descr="http://p3.so.qhmsg.com/t01edf1292303e26099.jpg"/>
          <p:cNvPicPr>
            <a:picLocks noChangeAspect="1" noChangeArrowheads="1"/>
          </p:cNvPicPr>
          <p:nvPr/>
        </p:nvPicPr>
        <p:blipFill>
          <a:blip r:embed="rId2" cstate="print"/>
          <a:srcRect t="19976" r="20000" b="13441"/>
          <a:stretch>
            <a:fillRect/>
          </a:stretch>
        </p:blipFill>
        <p:spPr bwMode="auto">
          <a:xfrm>
            <a:off x="6143636" y="2000246"/>
            <a:ext cx="2571768" cy="1428760"/>
          </a:xfrm>
          <a:prstGeom prst="rect">
            <a:avLst/>
          </a:prstGeom>
          <a:noFill/>
        </p:spPr>
      </p:pic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1080285" y="2307519"/>
            <a:ext cx="35004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= 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Sh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080285" y="2665279"/>
            <a:ext cx="350046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 = S÷V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 30÷6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 5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2687326" y="1829487"/>
            <a:ext cx="35004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解：设大理石的高为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3719506" y="2513865"/>
            <a:ext cx="1704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6h = 30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3862382" y="2899573"/>
            <a:ext cx="1704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 = 30÷6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3862382" y="3328201"/>
            <a:ext cx="1704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 = 5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2414610" y="4005731"/>
            <a:ext cx="38576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答：大理石的高是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539552" y="339502"/>
            <a:ext cx="8136904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一个长方体铁块，长是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6cm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，宽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3cm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，高是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2cm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，这个长方形铁块的体积是多少？如果每立方厘米的铁块重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7.9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克，那这块铁块重多少千克？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631867" y="2563241"/>
            <a:ext cx="187284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= 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=6×3×2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=36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4"/>
          <p:cNvSpPr>
            <a:spLocks noChangeArrowheads="1"/>
          </p:cNvSpPr>
          <p:nvPr/>
        </p:nvSpPr>
        <p:spPr bwMode="auto">
          <a:xfrm>
            <a:off x="1223628" y="4011910"/>
            <a:ext cx="6768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答：这块长方体的体积是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36cm³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，重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0.2844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3844855" y="2543052"/>
            <a:ext cx="366727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36×7.9 = 284.4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（克）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= 0.2844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（千克）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6" grpId="0"/>
      <p:bldP spid="1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985</Words>
  <Application>Microsoft Office PowerPoint</Application>
  <PresentationFormat>全屏显示(16:9)</PresentationFormat>
  <Paragraphs>141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2019-10-18T05:50:25Z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